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EDADF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EDADF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EDADF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EDADF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3112" y="635412"/>
            <a:ext cx="685165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EDADF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7054" y="670633"/>
            <a:ext cx="7757159" cy="2957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200" spc="-10"/>
              <a:t>BlueVault</a:t>
            </a:r>
            <a:endParaRPr sz="13200"/>
          </a:p>
          <a:p>
            <a:pPr algn="ctr">
              <a:lnSpc>
                <a:spcPct val="100000"/>
              </a:lnSpc>
              <a:spcBef>
                <a:spcPts val="3045"/>
              </a:spcBef>
            </a:pPr>
            <a:r>
              <a:rPr dirty="0" sz="3500"/>
              <a:t>Full</a:t>
            </a:r>
            <a:r>
              <a:rPr dirty="0" sz="3500" spc="-60"/>
              <a:t> </a:t>
            </a:r>
            <a:r>
              <a:rPr dirty="0" sz="3500"/>
              <a:t>Stack</a:t>
            </a:r>
            <a:r>
              <a:rPr dirty="0" sz="3500" spc="-55"/>
              <a:t> </a:t>
            </a:r>
            <a:r>
              <a:rPr dirty="0" sz="3500"/>
              <a:t>Banking</a:t>
            </a:r>
            <a:r>
              <a:rPr dirty="0" sz="3500" spc="-60"/>
              <a:t> </a:t>
            </a:r>
            <a:r>
              <a:rPr dirty="0" sz="3500" spc="-10"/>
              <a:t>Application</a:t>
            </a:r>
            <a:endParaRPr sz="3500"/>
          </a:p>
        </p:txBody>
      </p:sp>
      <p:grpSp>
        <p:nvGrpSpPr>
          <p:cNvPr id="5" name="object 5" descr=""/>
          <p:cNvGrpSpPr/>
          <p:nvPr/>
        </p:nvGrpSpPr>
        <p:grpSpPr>
          <a:xfrm>
            <a:off x="783668" y="4917757"/>
            <a:ext cx="13063219" cy="2677160"/>
            <a:chOff x="783668" y="4917757"/>
            <a:chExt cx="13063219" cy="2677160"/>
          </a:xfrm>
        </p:grpSpPr>
        <p:sp>
          <p:nvSpPr>
            <p:cNvPr id="6" name="object 6" descr=""/>
            <p:cNvSpPr/>
            <p:nvPr/>
          </p:nvSpPr>
          <p:spPr>
            <a:xfrm>
              <a:off x="783668" y="4917757"/>
              <a:ext cx="13063219" cy="2677160"/>
            </a:xfrm>
            <a:custGeom>
              <a:avLst/>
              <a:gdLst/>
              <a:ahLst/>
              <a:cxnLst/>
              <a:rect l="l" t="t" r="r" b="b"/>
              <a:pathLst>
                <a:path w="13063219" h="2677159">
                  <a:moveTo>
                    <a:pt x="12968986" y="0"/>
                  </a:moveTo>
                  <a:lnTo>
                    <a:pt x="94038" y="0"/>
                  </a:lnTo>
                  <a:lnTo>
                    <a:pt x="57581" y="7439"/>
                  </a:lnTo>
                  <a:lnTo>
                    <a:pt x="27673" y="27676"/>
                  </a:lnTo>
                  <a:lnTo>
                    <a:pt x="7438" y="57585"/>
                  </a:lnTo>
                  <a:lnTo>
                    <a:pt x="0" y="94043"/>
                  </a:lnTo>
                  <a:lnTo>
                    <a:pt x="0" y="2582837"/>
                  </a:lnTo>
                  <a:lnTo>
                    <a:pt x="7438" y="2619300"/>
                  </a:lnTo>
                  <a:lnTo>
                    <a:pt x="27673" y="2649208"/>
                  </a:lnTo>
                  <a:lnTo>
                    <a:pt x="57581" y="2669442"/>
                  </a:lnTo>
                  <a:lnTo>
                    <a:pt x="94038" y="2676880"/>
                  </a:lnTo>
                  <a:lnTo>
                    <a:pt x="12968986" y="2676880"/>
                  </a:lnTo>
                  <a:lnTo>
                    <a:pt x="13005442" y="2669442"/>
                  </a:lnTo>
                  <a:lnTo>
                    <a:pt x="13035375" y="2649208"/>
                  </a:lnTo>
                  <a:lnTo>
                    <a:pt x="13055639" y="2619300"/>
                  </a:lnTo>
                  <a:lnTo>
                    <a:pt x="13063092" y="2582837"/>
                  </a:lnTo>
                  <a:lnTo>
                    <a:pt x="13063092" y="94043"/>
                  </a:lnTo>
                  <a:lnTo>
                    <a:pt x="13055639" y="57585"/>
                  </a:lnTo>
                  <a:lnTo>
                    <a:pt x="13035375" y="27676"/>
                  </a:lnTo>
                  <a:lnTo>
                    <a:pt x="13005442" y="7439"/>
                  </a:lnTo>
                  <a:lnTo>
                    <a:pt x="12968986" y="0"/>
                  </a:lnTo>
                  <a:close/>
                </a:path>
              </a:pathLst>
            </a:custGeom>
            <a:solidFill>
              <a:srgbClr val="3D0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506" y="5253151"/>
              <a:ext cx="279796" cy="22383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498434" y="5266194"/>
            <a:ext cx="2726055" cy="19138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17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FFFFFF"/>
                </a:solidFill>
                <a:latin typeface="Arial"/>
                <a:cs typeface="Arial"/>
              </a:rPr>
              <a:t>Members: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ANBU</a:t>
            </a:r>
            <a:r>
              <a:rPr dirty="0" sz="17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SAKTHI</a:t>
            </a:r>
            <a:r>
              <a:rPr dirty="0" sz="17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MADHAVAN</a:t>
            </a:r>
            <a:r>
              <a:rPr dirty="0" sz="17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HARRISH</a:t>
            </a:r>
            <a:r>
              <a:rPr dirty="0" sz="17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SHANKAR</a:t>
            </a:r>
            <a:r>
              <a:rPr dirty="0" sz="17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FFFFFF"/>
                </a:solidFill>
                <a:latin typeface="Arial"/>
                <a:cs typeface="Arial"/>
              </a:rPr>
              <a:t>PRASATH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1495171"/>
            <a:ext cx="1221613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0560" algn="l"/>
                <a:tab pos="5261610" algn="l"/>
                <a:tab pos="6911340" algn="l"/>
              </a:tabLst>
            </a:pPr>
            <a:r>
              <a:rPr dirty="0" sz="6150" spc="-10"/>
              <a:t>Conclusion</a:t>
            </a:r>
            <a:r>
              <a:rPr dirty="0" sz="6150"/>
              <a:t>	</a:t>
            </a:r>
            <a:r>
              <a:rPr dirty="0" sz="6150" spc="-50"/>
              <a:t>&amp;</a:t>
            </a:r>
            <a:r>
              <a:rPr dirty="0" sz="6150"/>
              <a:t>	</a:t>
            </a:r>
            <a:r>
              <a:rPr dirty="0" sz="6150" spc="-25"/>
              <a:t>Key</a:t>
            </a:r>
            <a:r>
              <a:rPr dirty="0" sz="6150"/>
              <a:t>	</a:t>
            </a:r>
            <a:r>
              <a:rPr dirty="0" sz="6150" spc="-10"/>
              <a:t>Achievements</a:t>
            </a:r>
            <a:endParaRPr sz="6150"/>
          </a:p>
        </p:txBody>
      </p:sp>
      <p:grpSp>
        <p:nvGrpSpPr>
          <p:cNvPr id="5" name="object 5" descr=""/>
          <p:cNvGrpSpPr/>
          <p:nvPr/>
        </p:nvGrpSpPr>
        <p:grpSpPr>
          <a:xfrm>
            <a:off x="763309" y="2786900"/>
            <a:ext cx="6454140" cy="1398905"/>
            <a:chOff x="763309" y="2786900"/>
            <a:chExt cx="6454140" cy="1398905"/>
          </a:xfrm>
        </p:grpSpPr>
        <p:sp>
          <p:nvSpPr>
            <p:cNvPr id="6" name="object 6" descr=""/>
            <p:cNvSpPr/>
            <p:nvPr/>
          </p:nvSpPr>
          <p:spPr>
            <a:xfrm>
              <a:off x="793789" y="2802140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20" h="1368425">
                  <a:moveTo>
                    <a:pt x="6261646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1221613"/>
                  </a:lnTo>
                  <a:lnTo>
                    <a:pt x="7510" y="1267643"/>
                  </a:lnTo>
                  <a:lnTo>
                    <a:pt x="28382" y="1307776"/>
                  </a:lnTo>
                  <a:lnTo>
                    <a:pt x="60129" y="1339522"/>
                  </a:lnTo>
                  <a:lnTo>
                    <a:pt x="100264" y="1360394"/>
                  </a:lnTo>
                  <a:lnTo>
                    <a:pt x="146297" y="1367904"/>
                  </a:lnTo>
                  <a:lnTo>
                    <a:pt x="6261646" y="1367904"/>
                  </a:lnTo>
                  <a:lnTo>
                    <a:pt x="6307678" y="1360394"/>
                  </a:lnTo>
                  <a:lnTo>
                    <a:pt x="6347813" y="1339522"/>
                  </a:lnTo>
                  <a:lnTo>
                    <a:pt x="6379563" y="1307776"/>
                  </a:lnTo>
                  <a:lnTo>
                    <a:pt x="6400438" y="1267643"/>
                  </a:lnTo>
                  <a:lnTo>
                    <a:pt x="6407950" y="1221613"/>
                  </a:lnTo>
                  <a:lnTo>
                    <a:pt x="6407950" y="146291"/>
                  </a:lnTo>
                  <a:lnTo>
                    <a:pt x="6400438" y="100260"/>
                  </a:lnTo>
                  <a:lnTo>
                    <a:pt x="6379563" y="60128"/>
                  </a:lnTo>
                  <a:lnTo>
                    <a:pt x="6347813" y="28382"/>
                  </a:lnTo>
                  <a:lnTo>
                    <a:pt x="6307678" y="7510"/>
                  </a:lnTo>
                  <a:lnTo>
                    <a:pt x="6261646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93789" y="2802140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20" h="1368425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6261646" y="0"/>
                  </a:lnTo>
                  <a:lnTo>
                    <a:pt x="6307678" y="7510"/>
                  </a:lnTo>
                  <a:lnTo>
                    <a:pt x="6347813" y="28382"/>
                  </a:lnTo>
                  <a:lnTo>
                    <a:pt x="6379563" y="60128"/>
                  </a:lnTo>
                  <a:lnTo>
                    <a:pt x="6400438" y="100260"/>
                  </a:lnTo>
                  <a:lnTo>
                    <a:pt x="6407950" y="146291"/>
                  </a:lnTo>
                  <a:lnTo>
                    <a:pt x="6407950" y="1221613"/>
                  </a:lnTo>
                  <a:lnTo>
                    <a:pt x="6400438" y="1267643"/>
                  </a:lnTo>
                  <a:lnTo>
                    <a:pt x="6379563" y="1307776"/>
                  </a:lnTo>
                  <a:lnTo>
                    <a:pt x="6347813" y="1339522"/>
                  </a:lnTo>
                  <a:lnTo>
                    <a:pt x="6307678" y="1360394"/>
                  </a:lnTo>
                  <a:lnTo>
                    <a:pt x="6261646" y="1367904"/>
                  </a:lnTo>
                  <a:lnTo>
                    <a:pt x="146297" y="1367904"/>
                  </a:lnTo>
                  <a:lnTo>
                    <a:pt x="100264" y="1360394"/>
                  </a:lnTo>
                  <a:lnTo>
                    <a:pt x="60129" y="1339522"/>
                  </a:lnTo>
                  <a:lnTo>
                    <a:pt x="28382" y="1307776"/>
                  </a:lnTo>
                  <a:lnTo>
                    <a:pt x="7510" y="1267643"/>
                  </a:lnTo>
                  <a:lnTo>
                    <a:pt x="0" y="1221613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3309" y="2802140"/>
              <a:ext cx="121920" cy="1368425"/>
            </a:xfrm>
            <a:custGeom>
              <a:avLst/>
              <a:gdLst/>
              <a:ahLst/>
              <a:cxnLst/>
              <a:rect l="l" t="t" r="r" b="b"/>
              <a:pathLst>
                <a:path w="121919" h="136842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1306944"/>
                  </a:lnTo>
                  <a:lnTo>
                    <a:pt x="4822" y="1330581"/>
                  </a:lnTo>
                  <a:lnTo>
                    <a:pt x="17939" y="1349968"/>
                  </a:lnTo>
                  <a:lnTo>
                    <a:pt x="37326" y="1363083"/>
                  </a:lnTo>
                  <a:lnTo>
                    <a:pt x="60959" y="1367904"/>
                  </a:lnTo>
                  <a:lnTo>
                    <a:pt x="84592" y="1363083"/>
                  </a:lnTo>
                  <a:lnTo>
                    <a:pt x="103980" y="1349968"/>
                  </a:lnTo>
                  <a:lnTo>
                    <a:pt x="117097" y="1330581"/>
                  </a:lnTo>
                  <a:lnTo>
                    <a:pt x="121919" y="1306944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DAD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129823" y="3054794"/>
            <a:ext cx="483616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Complete</a:t>
            </a:r>
            <a:r>
              <a:rPr dirty="0" sz="2200" spc="-6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Full</a:t>
            </a:r>
            <a:r>
              <a:rPr dirty="0" sz="2200" spc="-6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Stack</a:t>
            </a:r>
            <a:r>
              <a:rPr dirty="0" sz="2200" spc="-6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Implementation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End-to-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end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banking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solution.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398067" y="2786900"/>
            <a:ext cx="6454140" cy="1398905"/>
            <a:chOff x="7398067" y="2786900"/>
            <a:chExt cx="6454140" cy="1398905"/>
          </a:xfrm>
        </p:grpSpPr>
        <p:sp>
          <p:nvSpPr>
            <p:cNvPr id="11" name="object 11" descr=""/>
            <p:cNvSpPr/>
            <p:nvPr/>
          </p:nvSpPr>
          <p:spPr>
            <a:xfrm>
              <a:off x="7428547" y="2802140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19" h="1368425">
                  <a:moveTo>
                    <a:pt x="6261760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1221613"/>
                  </a:lnTo>
                  <a:lnTo>
                    <a:pt x="7510" y="1267643"/>
                  </a:lnTo>
                  <a:lnTo>
                    <a:pt x="28382" y="1307776"/>
                  </a:lnTo>
                  <a:lnTo>
                    <a:pt x="60129" y="1339522"/>
                  </a:lnTo>
                  <a:lnTo>
                    <a:pt x="100264" y="1360394"/>
                  </a:lnTo>
                  <a:lnTo>
                    <a:pt x="146297" y="1367904"/>
                  </a:lnTo>
                  <a:lnTo>
                    <a:pt x="6261760" y="1367904"/>
                  </a:lnTo>
                  <a:lnTo>
                    <a:pt x="6307797" y="1360394"/>
                  </a:lnTo>
                  <a:lnTo>
                    <a:pt x="6347933" y="1339522"/>
                  </a:lnTo>
                  <a:lnTo>
                    <a:pt x="6379681" y="1307776"/>
                  </a:lnTo>
                  <a:lnTo>
                    <a:pt x="6400554" y="1267643"/>
                  </a:lnTo>
                  <a:lnTo>
                    <a:pt x="6408064" y="1221613"/>
                  </a:lnTo>
                  <a:lnTo>
                    <a:pt x="6408064" y="146291"/>
                  </a:lnTo>
                  <a:lnTo>
                    <a:pt x="6400554" y="100260"/>
                  </a:lnTo>
                  <a:lnTo>
                    <a:pt x="6379681" y="60128"/>
                  </a:lnTo>
                  <a:lnTo>
                    <a:pt x="6347933" y="28382"/>
                  </a:lnTo>
                  <a:lnTo>
                    <a:pt x="6307797" y="7510"/>
                  </a:lnTo>
                  <a:lnTo>
                    <a:pt x="6261760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428547" y="2802140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19" h="1368425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6261760" y="0"/>
                  </a:lnTo>
                  <a:lnTo>
                    <a:pt x="6307797" y="7510"/>
                  </a:lnTo>
                  <a:lnTo>
                    <a:pt x="6347933" y="28382"/>
                  </a:lnTo>
                  <a:lnTo>
                    <a:pt x="6379681" y="60128"/>
                  </a:lnTo>
                  <a:lnTo>
                    <a:pt x="6400554" y="100260"/>
                  </a:lnTo>
                  <a:lnTo>
                    <a:pt x="6408064" y="146291"/>
                  </a:lnTo>
                  <a:lnTo>
                    <a:pt x="6408064" y="1221613"/>
                  </a:lnTo>
                  <a:lnTo>
                    <a:pt x="6400554" y="1267643"/>
                  </a:lnTo>
                  <a:lnTo>
                    <a:pt x="6379681" y="1307776"/>
                  </a:lnTo>
                  <a:lnTo>
                    <a:pt x="6347933" y="1339522"/>
                  </a:lnTo>
                  <a:lnTo>
                    <a:pt x="6307797" y="1360394"/>
                  </a:lnTo>
                  <a:lnTo>
                    <a:pt x="6261760" y="1367904"/>
                  </a:lnTo>
                  <a:lnTo>
                    <a:pt x="146297" y="1367904"/>
                  </a:lnTo>
                  <a:lnTo>
                    <a:pt x="100264" y="1360394"/>
                  </a:lnTo>
                  <a:lnTo>
                    <a:pt x="60129" y="1339522"/>
                  </a:lnTo>
                  <a:lnTo>
                    <a:pt x="28382" y="1307776"/>
                  </a:lnTo>
                  <a:lnTo>
                    <a:pt x="7510" y="1267643"/>
                  </a:lnTo>
                  <a:lnTo>
                    <a:pt x="0" y="1221613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98067" y="2802140"/>
              <a:ext cx="121920" cy="1368425"/>
            </a:xfrm>
            <a:custGeom>
              <a:avLst/>
              <a:gdLst/>
              <a:ahLst/>
              <a:cxnLst/>
              <a:rect l="l" t="t" r="r" b="b"/>
              <a:pathLst>
                <a:path w="121920" h="136842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1306944"/>
                  </a:lnTo>
                  <a:lnTo>
                    <a:pt x="4822" y="1330581"/>
                  </a:lnTo>
                  <a:lnTo>
                    <a:pt x="17939" y="1349968"/>
                  </a:lnTo>
                  <a:lnTo>
                    <a:pt x="37326" y="1363083"/>
                  </a:lnTo>
                  <a:lnTo>
                    <a:pt x="60959" y="1367904"/>
                  </a:lnTo>
                  <a:lnTo>
                    <a:pt x="84592" y="1363083"/>
                  </a:lnTo>
                  <a:lnTo>
                    <a:pt x="103980" y="1349968"/>
                  </a:lnTo>
                  <a:lnTo>
                    <a:pt x="117097" y="1330581"/>
                  </a:lnTo>
                  <a:lnTo>
                    <a:pt x="121919" y="1306944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DAD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764576" y="3054794"/>
            <a:ext cx="350139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2200" spc="-4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REST</a:t>
            </a:r>
            <a:r>
              <a:rPr dirty="0" sz="2200" spc="-3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JWT-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based</a:t>
            </a:r>
            <a:r>
              <a:rPr dirty="0" sz="17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authentication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system.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63309" y="4381614"/>
            <a:ext cx="6454140" cy="1398905"/>
            <a:chOff x="763309" y="4381614"/>
            <a:chExt cx="6454140" cy="1398905"/>
          </a:xfrm>
        </p:grpSpPr>
        <p:sp>
          <p:nvSpPr>
            <p:cNvPr id="16" name="object 16" descr=""/>
            <p:cNvSpPr/>
            <p:nvPr/>
          </p:nvSpPr>
          <p:spPr>
            <a:xfrm>
              <a:off x="793789" y="4396854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20" h="1368425">
                  <a:moveTo>
                    <a:pt x="6261646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1221613"/>
                  </a:lnTo>
                  <a:lnTo>
                    <a:pt x="7510" y="1267643"/>
                  </a:lnTo>
                  <a:lnTo>
                    <a:pt x="28382" y="1307776"/>
                  </a:lnTo>
                  <a:lnTo>
                    <a:pt x="60129" y="1339522"/>
                  </a:lnTo>
                  <a:lnTo>
                    <a:pt x="100264" y="1360394"/>
                  </a:lnTo>
                  <a:lnTo>
                    <a:pt x="146297" y="1367904"/>
                  </a:lnTo>
                  <a:lnTo>
                    <a:pt x="6261646" y="1367904"/>
                  </a:lnTo>
                  <a:lnTo>
                    <a:pt x="6307678" y="1360394"/>
                  </a:lnTo>
                  <a:lnTo>
                    <a:pt x="6347813" y="1339522"/>
                  </a:lnTo>
                  <a:lnTo>
                    <a:pt x="6379563" y="1307776"/>
                  </a:lnTo>
                  <a:lnTo>
                    <a:pt x="6400438" y="1267643"/>
                  </a:lnTo>
                  <a:lnTo>
                    <a:pt x="6407950" y="1221613"/>
                  </a:lnTo>
                  <a:lnTo>
                    <a:pt x="6407950" y="146291"/>
                  </a:lnTo>
                  <a:lnTo>
                    <a:pt x="6400438" y="100260"/>
                  </a:lnTo>
                  <a:lnTo>
                    <a:pt x="6379563" y="60128"/>
                  </a:lnTo>
                  <a:lnTo>
                    <a:pt x="6347813" y="28382"/>
                  </a:lnTo>
                  <a:lnTo>
                    <a:pt x="6307678" y="7510"/>
                  </a:lnTo>
                  <a:lnTo>
                    <a:pt x="6261646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93789" y="4396854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20" h="1368425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6261646" y="0"/>
                  </a:lnTo>
                  <a:lnTo>
                    <a:pt x="6307678" y="7510"/>
                  </a:lnTo>
                  <a:lnTo>
                    <a:pt x="6347813" y="28382"/>
                  </a:lnTo>
                  <a:lnTo>
                    <a:pt x="6379563" y="60128"/>
                  </a:lnTo>
                  <a:lnTo>
                    <a:pt x="6400438" y="100260"/>
                  </a:lnTo>
                  <a:lnTo>
                    <a:pt x="6407950" y="146291"/>
                  </a:lnTo>
                  <a:lnTo>
                    <a:pt x="6407950" y="1221613"/>
                  </a:lnTo>
                  <a:lnTo>
                    <a:pt x="6400438" y="1267643"/>
                  </a:lnTo>
                  <a:lnTo>
                    <a:pt x="6379563" y="1307776"/>
                  </a:lnTo>
                  <a:lnTo>
                    <a:pt x="6347813" y="1339522"/>
                  </a:lnTo>
                  <a:lnTo>
                    <a:pt x="6307678" y="1360394"/>
                  </a:lnTo>
                  <a:lnTo>
                    <a:pt x="6261646" y="1367904"/>
                  </a:lnTo>
                  <a:lnTo>
                    <a:pt x="146297" y="1367904"/>
                  </a:lnTo>
                  <a:lnTo>
                    <a:pt x="100264" y="1360394"/>
                  </a:lnTo>
                  <a:lnTo>
                    <a:pt x="60129" y="1339522"/>
                  </a:lnTo>
                  <a:lnTo>
                    <a:pt x="28382" y="1307776"/>
                  </a:lnTo>
                  <a:lnTo>
                    <a:pt x="7510" y="1267643"/>
                  </a:lnTo>
                  <a:lnTo>
                    <a:pt x="0" y="1221613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63309" y="4396854"/>
              <a:ext cx="121920" cy="1368425"/>
            </a:xfrm>
            <a:custGeom>
              <a:avLst/>
              <a:gdLst/>
              <a:ahLst/>
              <a:cxnLst/>
              <a:rect l="l" t="t" r="r" b="b"/>
              <a:pathLst>
                <a:path w="121919" h="136842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1306944"/>
                  </a:lnTo>
                  <a:lnTo>
                    <a:pt x="4822" y="1330581"/>
                  </a:lnTo>
                  <a:lnTo>
                    <a:pt x="17939" y="1349968"/>
                  </a:lnTo>
                  <a:lnTo>
                    <a:pt x="37326" y="1363083"/>
                  </a:lnTo>
                  <a:lnTo>
                    <a:pt x="60959" y="1367904"/>
                  </a:lnTo>
                  <a:lnTo>
                    <a:pt x="84592" y="1363083"/>
                  </a:lnTo>
                  <a:lnTo>
                    <a:pt x="103980" y="1349968"/>
                  </a:lnTo>
                  <a:lnTo>
                    <a:pt x="117097" y="1330581"/>
                  </a:lnTo>
                  <a:lnTo>
                    <a:pt x="121919" y="1306944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DAD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129823" y="4649520"/>
            <a:ext cx="492823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1">
                <a:solidFill>
                  <a:srgbClr val="E4DCE6"/>
                </a:solidFill>
                <a:latin typeface="Arial"/>
                <a:cs typeface="Arial"/>
              </a:rPr>
              <a:t>Database-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driven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Transaction</a:t>
            </a:r>
            <a:r>
              <a:rPr dirty="0" sz="2200" spc="-1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System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Reliable</a:t>
            </a:r>
            <a:r>
              <a:rPr dirty="0" sz="1750" spc="-7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data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persistence.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398067" y="4381614"/>
            <a:ext cx="6454140" cy="1398905"/>
            <a:chOff x="7398067" y="4381614"/>
            <a:chExt cx="6454140" cy="1398905"/>
          </a:xfrm>
        </p:grpSpPr>
        <p:sp>
          <p:nvSpPr>
            <p:cNvPr id="21" name="object 21" descr=""/>
            <p:cNvSpPr/>
            <p:nvPr/>
          </p:nvSpPr>
          <p:spPr>
            <a:xfrm>
              <a:off x="7428547" y="4396854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19" h="1368425">
                  <a:moveTo>
                    <a:pt x="6261760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1221613"/>
                  </a:lnTo>
                  <a:lnTo>
                    <a:pt x="7510" y="1267643"/>
                  </a:lnTo>
                  <a:lnTo>
                    <a:pt x="28382" y="1307776"/>
                  </a:lnTo>
                  <a:lnTo>
                    <a:pt x="60129" y="1339522"/>
                  </a:lnTo>
                  <a:lnTo>
                    <a:pt x="100264" y="1360394"/>
                  </a:lnTo>
                  <a:lnTo>
                    <a:pt x="146297" y="1367904"/>
                  </a:lnTo>
                  <a:lnTo>
                    <a:pt x="6261760" y="1367904"/>
                  </a:lnTo>
                  <a:lnTo>
                    <a:pt x="6307797" y="1360394"/>
                  </a:lnTo>
                  <a:lnTo>
                    <a:pt x="6347933" y="1339522"/>
                  </a:lnTo>
                  <a:lnTo>
                    <a:pt x="6379681" y="1307776"/>
                  </a:lnTo>
                  <a:lnTo>
                    <a:pt x="6400554" y="1267643"/>
                  </a:lnTo>
                  <a:lnTo>
                    <a:pt x="6408064" y="1221613"/>
                  </a:lnTo>
                  <a:lnTo>
                    <a:pt x="6408064" y="146291"/>
                  </a:lnTo>
                  <a:lnTo>
                    <a:pt x="6400554" y="100260"/>
                  </a:lnTo>
                  <a:lnTo>
                    <a:pt x="6379681" y="60128"/>
                  </a:lnTo>
                  <a:lnTo>
                    <a:pt x="6347933" y="28382"/>
                  </a:lnTo>
                  <a:lnTo>
                    <a:pt x="6307797" y="7510"/>
                  </a:lnTo>
                  <a:lnTo>
                    <a:pt x="6261760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428547" y="4396854"/>
              <a:ext cx="6408420" cy="1368425"/>
            </a:xfrm>
            <a:custGeom>
              <a:avLst/>
              <a:gdLst/>
              <a:ahLst/>
              <a:cxnLst/>
              <a:rect l="l" t="t" r="r" b="b"/>
              <a:pathLst>
                <a:path w="6408419" h="1368425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6261760" y="0"/>
                  </a:lnTo>
                  <a:lnTo>
                    <a:pt x="6307797" y="7510"/>
                  </a:lnTo>
                  <a:lnTo>
                    <a:pt x="6347933" y="28382"/>
                  </a:lnTo>
                  <a:lnTo>
                    <a:pt x="6379681" y="60128"/>
                  </a:lnTo>
                  <a:lnTo>
                    <a:pt x="6400554" y="100260"/>
                  </a:lnTo>
                  <a:lnTo>
                    <a:pt x="6408064" y="146291"/>
                  </a:lnTo>
                  <a:lnTo>
                    <a:pt x="6408064" y="1221613"/>
                  </a:lnTo>
                  <a:lnTo>
                    <a:pt x="6400554" y="1267643"/>
                  </a:lnTo>
                  <a:lnTo>
                    <a:pt x="6379681" y="1307776"/>
                  </a:lnTo>
                  <a:lnTo>
                    <a:pt x="6347933" y="1339522"/>
                  </a:lnTo>
                  <a:lnTo>
                    <a:pt x="6307797" y="1360394"/>
                  </a:lnTo>
                  <a:lnTo>
                    <a:pt x="6261760" y="1367904"/>
                  </a:lnTo>
                  <a:lnTo>
                    <a:pt x="146297" y="1367904"/>
                  </a:lnTo>
                  <a:lnTo>
                    <a:pt x="100264" y="1360394"/>
                  </a:lnTo>
                  <a:lnTo>
                    <a:pt x="60129" y="1339522"/>
                  </a:lnTo>
                  <a:lnTo>
                    <a:pt x="28382" y="1307776"/>
                  </a:lnTo>
                  <a:lnTo>
                    <a:pt x="7510" y="1267643"/>
                  </a:lnTo>
                  <a:lnTo>
                    <a:pt x="0" y="1221613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98067" y="4396854"/>
              <a:ext cx="121920" cy="1368425"/>
            </a:xfrm>
            <a:custGeom>
              <a:avLst/>
              <a:gdLst/>
              <a:ahLst/>
              <a:cxnLst/>
              <a:rect l="l" t="t" r="r" b="b"/>
              <a:pathLst>
                <a:path w="121920" h="136842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1306944"/>
                  </a:lnTo>
                  <a:lnTo>
                    <a:pt x="4822" y="1330581"/>
                  </a:lnTo>
                  <a:lnTo>
                    <a:pt x="17939" y="1349968"/>
                  </a:lnTo>
                  <a:lnTo>
                    <a:pt x="37326" y="1363083"/>
                  </a:lnTo>
                  <a:lnTo>
                    <a:pt x="60959" y="1367904"/>
                  </a:lnTo>
                  <a:lnTo>
                    <a:pt x="84592" y="1363083"/>
                  </a:lnTo>
                  <a:lnTo>
                    <a:pt x="103980" y="1349968"/>
                  </a:lnTo>
                  <a:lnTo>
                    <a:pt x="117097" y="1330581"/>
                  </a:lnTo>
                  <a:lnTo>
                    <a:pt x="121919" y="1306944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DAD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764576" y="4649520"/>
            <a:ext cx="401383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Scalable</a:t>
            </a:r>
            <a:r>
              <a:rPr dirty="0" sz="2200" spc="-7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&amp;</a:t>
            </a:r>
            <a:r>
              <a:rPr dirty="0" sz="2200" spc="-7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Extendable</a:t>
            </a:r>
            <a:r>
              <a:rPr dirty="0" sz="2200" spc="-7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Ready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production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deployment.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1089" y="6097765"/>
            <a:ext cx="115303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Our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robust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forward-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thinking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architecture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sets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new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standard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efficient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digital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banking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experiences.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1484579"/>
            <a:ext cx="460883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4705" algn="l"/>
              </a:tabLst>
            </a:pPr>
            <a:r>
              <a:rPr dirty="0" sz="4450" spc="-10"/>
              <a:t>Project</a:t>
            </a:r>
            <a:r>
              <a:rPr dirty="0" sz="4450"/>
              <a:t>	</a:t>
            </a:r>
            <a:r>
              <a:rPr dirty="0" sz="4450" spc="-10"/>
              <a:t>Overview</a:t>
            </a:r>
            <a:endParaRPr sz="445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531503"/>
            <a:ext cx="566976" cy="56697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1089" y="3377336"/>
            <a:ext cx="361061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Full</a:t>
            </a:r>
            <a:r>
              <a:rPr dirty="0" sz="2200" spc="-4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Stack</a:t>
            </a:r>
            <a:r>
              <a:rPr dirty="0" sz="2200" spc="-4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Web</a:t>
            </a:r>
            <a:r>
              <a:rPr dirty="0" sz="2200" spc="-4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Application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Complete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end-to-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end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solution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5892" y="2531503"/>
            <a:ext cx="566976" cy="56697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223192" y="3377336"/>
            <a:ext cx="365696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Backend:</a:t>
            </a:r>
            <a:r>
              <a:rPr dirty="0" sz="2200" spc="-8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Java</a:t>
            </a:r>
            <a:r>
              <a:rPr dirty="0" sz="2200" spc="-8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Spring</a:t>
            </a:r>
            <a:r>
              <a:rPr dirty="0" sz="2200" spc="-7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Boot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Robust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REST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API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framework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7996" y="2531503"/>
            <a:ext cx="566976" cy="56697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665296" y="3377336"/>
            <a:ext cx="2988945" cy="709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9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Frontend: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HTML,</a:t>
            </a:r>
            <a:r>
              <a:rPr dirty="0" sz="2200" spc="-8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CSS,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JavaScript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665296" y="4304576"/>
            <a:ext cx="25939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Responsive</a:t>
            </a:r>
            <a:r>
              <a:rPr dirty="0" sz="17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interface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789" y="5043246"/>
            <a:ext cx="566976" cy="56697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81089" y="5889078"/>
            <a:ext cx="242062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Database:</a:t>
            </a:r>
            <a:r>
              <a:rPr dirty="0" sz="2200" spc="-13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MySQL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data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persistence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5892" y="5043246"/>
            <a:ext cx="566976" cy="56697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223192" y="5889078"/>
            <a:ext cx="303530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REST</a:t>
            </a:r>
            <a:r>
              <a:rPr dirty="0" sz="2200" spc="-1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API</a:t>
            </a:r>
            <a:r>
              <a:rPr dirty="0" sz="2200" spc="-1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Scalable</a:t>
            </a:r>
            <a:r>
              <a:rPr dirty="0" sz="1750" spc="-10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microservices</a:t>
            </a:r>
            <a:r>
              <a:rPr dirty="0" sz="1750" spc="-9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design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1603" y="506698"/>
            <a:ext cx="434594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System</a:t>
            </a:r>
            <a:r>
              <a:rPr dirty="0" sz="3500" spc="-145"/>
              <a:t> </a:t>
            </a:r>
            <a:r>
              <a:rPr dirty="0" sz="3500" spc="-10"/>
              <a:t>Architecture</a:t>
            </a:r>
            <a:endParaRPr sz="35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303" y="1353388"/>
            <a:ext cx="12441669" cy="569393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16620" y="3863231"/>
            <a:ext cx="2473325" cy="104775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351790">
              <a:lnSpc>
                <a:spcPct val="100000"/>
              </a:lnSpc>
              <a:spcBef>
                <a:spcPts val="950"/>
              </a:spcBef>
            </a:pPr>
            <a:r>
              <a:rPr dirty="0" sz="2150" b="1">
                <a:solidFill>
                  <a:srgbClr val="E4DCE6"/>
                </a:solidFill>
                <a:latin typeface="Arial"/>
                <a:cs typeface="Arial"/>
              </a:rPr>
              <a:t>Controller</a:t>
            </a:r>
            <a:r>
              <a:rPr dirty="0" sz="2150" spc="-5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E4DCE6"/>
                </a:solidFill>
                <a:latin typeface="Arial"/>
                <a:cs typeface="Arial"/>
              </a:rPr>
              <a:t>Layer</a:t>
            </a:r>
            <a:endParaRPr sz="2150">
              <a:latin typeface="Arial"/>
              <a:cs typeface="Arial"/>
            </a:endParaRPr>
          </a:p>
          <a:p>
            <a:pPr algn="r" marR="5715">
              <a:lnSpc>
                <a:spcPts val="1970"/>
              </a:lnSpc>
              <a:spcBef>
                <a:spcPts val="675"/>
              </a:spcBef>
            </a:pPr>
            <a:r>
              <a:rPr dirty="0" sz="1700">
                <a:solidFill>
                  <a:srgbClr val="E4DCE6"/>
                </a:solidFill>
                <a:latin typeface="Arial"/>
                <a:cs typeface="Arial"/>
              </a:rPr>
              <a:t>REST</a:t>
            </a:r>
            <a:r>
              <a:rPr dirty="0" sz="1700" spc="-7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4DCE6"/>
                </a:solidFill>
                <a:latin typeface="Arial"/>
                <a:cs typeface="Arial"/>
              </a:rPr>
              <a:t>endpoints</a:t>
            </a:r>
            <a:r>
              <a:rPr dirty="0" sz="170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E4DCE6"/>
                </a:solidFill>
                <a:latin typeface="Arial"/>
                <a:cs typeface="Arial"/>
              </a:rPr>
              <a:t>handling</a:t>
            </a:r>
            <a:endParaRPr sz="1700">
              <a:latin typeface="Arial"/>
              <a:cs typeface="Arial"/>
            </a:endParaRPr>
          </a:p>
          <a:p>
            <a:pPr algn="r" marR="5080">
              <a:lnSpc>
                <a:spcPts val="1970"/>
              </a:lnSpc>
            </a:pPr>
            <a:r>
              <a:rPr dirty="0" sz="1700" spc="-10">
                <a:solidFill>
                  <a:srgbClr val="E4DCE6"/>
                </a:solidFill>
                <a:latin typeface="Arial"/>
                <a:cs typeface="Arial"/>
              </a:rPr>
              <a:t>requests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95204" y="1991696"/>
            <a:ext cx="2741295" cy="104775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150" b="1">
                <a:solidFill>
                  <a:srgbClr val="E4DCE6"/>
                </a:solidFill>
                <a:latin typeface="Arial"/>
                <a:cs typeface="Arial"/>
              </a:rPr>
              <a:t>Service</a:t>
            </a:r>
            <a:r>
              <a:rPr dirty="0" sz="2150" spc="-5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E4DCE6"/>
                </a:solidFill>
                <a:latin typeface="Arial"/>
                <a:cs typeface="Arial"/>
              </a:rPr>
              <a:t>&amp;</a:t>
            </a:r>
            <a:r>
              <a:rPr dirty="0" sz="2150" spc="-5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E4DCE6"/>
                </a:solidFill>
                <a:latin typeface="Arial"/>
                <a:cs typeface="Arial"/>
              </a:rPr>
              <a:t>Data</a:t>
            </a:r>
            <a:r>
              <a:rPr dirty="0" sz="2150" spc="-5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E4DCE6"/>
                </a:solidFill>
                <a:latin typeface="Arial"/>
                <a:cs typeface="Arial"/>
              </a:rPr>
              <a:t>Layer</a:t>
            </a:r>
            <a:endParaRPr sz="2150">
              <a:latin typeface="Arial"/>
              <a:cs typeface="Arial"/>
            </a:endParaRPr>
          </a:p>
          <a:p>
            <a:pPr marL="12700" marR="47625">
              <a:lnSpc>
                <a:spcPts val="1900"/>
              </a:lnSpc>
              <a:spcBef>
                <a:spcPts val="855"/>
              </a:spcBef>
            </a:pPr>
            <a:r>
              <a:rPr dirty="0" sz="1700">
                <a:solidFill>
                  <a:srgbClr val="E4DCE6"/>
                </a:solidFill>
                <a:latin typeface="Arial"/>
                <a:cs typeface="Arial"/>
              </a:rPr>
              <a:t>Business</a:t>
            </a:r>
            <a:r>
              <a:rPr dirty="0" sz="170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4DCE6"/>
                </a:solidFill>
                <a:latin typeface="Arial"/>
                <a:cs typeface="Arial"/>
              </a:rPr>
              <a:t>logic,</a:t>
            </a:r>
            <a:r>
              <a:rPr dirty="0" sz="170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E4DCE6"/>
                </a:solidFill>
                <a:latin typeface="Arial"/>
                <a:cs typeface="Arial"/>
              </a:rPr>
              <a:t>repositories, MySQL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95204" y="4829574"/>
            <a:ext cx="2182495" cy="104775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150" b="1">
                <a:solidFill>
                  <a:srgbClr val="E4DCE6"/>
                </a:solidFill>
                <a:latin typeface="Arial"/>
                <a:cs typeface="Arial"/>
              </a:rPr>
              <a:t>Frontend</a:t>
            </a:r>
            <a:r>
              <a:rPr dirty="0" sz="2150" spc="-1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E4DCE6"/>
                </a:solidFill>
                <a:latin typeface="Arial"/>
                <a:cs typeface="Arial"/>
              </a:rPr>
              <a:t>Layer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  <a:spcBef>
                <a:spcPts val="855"/>
              </a:spcBef>
            </a:pPr>
            <a:r>
              <a:rPr dirty="0" sz="1700" spc="-10">
                <a:solidFill>
                  <a:srgbClr val="E4DCE6"/>
                </a:solidFill>
                <a:latin typeface="Arial"/>
                <a:cs typeface="Arial"/>
              </a:rPr>
              <a:t>HTML/CSS/JavaScript interface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81603" y="7192061"/>
            <a:ext cx="1235138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This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diagram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illustrates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clean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modular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design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our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system,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ensuring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scalability,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maintainability,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clear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separation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concerns</a:t>
            </a:r>
            <a:r>
              <a:rPr dirty="0" sz="140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4DCE6"/>
                </a:solidFill>
                <a:latin typeface="Arial"/>
                <a:cs typeface="Arial"/>
              </a:rPr>
              <a:t>robust</a:t>
            </a:r>
            <a:r>
              <a:rPr dirty="0" sz="1400" spc="-1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4DCE6"/>
                </a:solidFill>
                <a:latin typeface="Arial"/>
                <a:cs typeface="Arial"/>
              </a:rPr>
              <a:t>financial operations.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1117396"/>
            <a:ext cx="6709409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2855" algn="l"/>
              </a:tabLst>
            </a:pPr>
            <a:r>
              <a:rPr dirty="0" sz="4450" spc="-10"/>
              <a:t>Backend</a:t>
            </a:r>
            <a:r>
              <a:rPr dirty="0" sz="4450"/>
              <a:t>	</a:t>
            </a:r>
            <a:r>
              <a:rPr dirty="0" sz="4450" spc="-10"/>
              <a:t>Implementation</a:t>
            </a:r>
            <a:endParaRPr sz="445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164321"/>
            <a:ext cx="566976" cy="56697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1089" y="3010141"/>
            <a:ext cx="380428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REST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Controllers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Handle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HTTP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requests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responses efficiently.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5892" y="2164321"/>
            <a:ext cx="566976" cy="56697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223192" y="3010141"/>
            <a:ext cx="297561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Business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Logic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Layer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Encapsulates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core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application functionality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rules.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7996" y="2164321"/>
            <a:ext cx="566976" cy="56697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665296" y="3010141"/>
            <a:ext cx="327152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JPA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/</a:t>
            </a:r>
            <a:r>
              <a:rPr dirty="0" sz="2200" spc="-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Hibernate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Robust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object-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relational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mapping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framework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data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persistence.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789" y="4684636"/>
            <a:ext cx="566976" cy="56697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81089" y="5530456"/>
            <a:ext cx="381635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MySQL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Ensures</a:t>
            </a:r>
            <a:r>
              <a:rPr dirty="0" sz="1750" spc="-8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reliable</a:t>
            </a:r>
            <a:r>
              <a:rPr dirty="0" sz="1750" spc="-8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database</a:t>
            </a:r>
            <a:r>
              <a:rPr dirty="0" sz="1750" spc="-8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connectivity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complex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query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execution.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5892" y="4684636"/>
            <a:ext cx="566976" cy="56697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223192" y="5530456"/>
            <a:ext cx="357886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Global</a:t>
            </a:r>
            <a:r>
              <a:rPr dirty="0" sz="2200" spc="-9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Exception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Handling</a:t>
            </a:r>
            <a:endParaRPr sz="2200">
              <a:latin typeface="Arial"/>
              <a:cs typeface="Arial"/>
            </a:endParaRPr>
          </a:p>
          <a:p>
            <a:pPr marL="12700" marR="40005">
              <a:lnSpc>
                <a:spcPct val="135700"/>
              </a:lnSpc>
              <a:spcBef>
                <a:spcPts val="1120"/>
              </a:spcBef>
            </a:pP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Centralized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error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management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a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stable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resilient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system.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  <a:tab pos="4634230" algn="l"/>
              </a:tabLst>
            </a:pPr>
            <a:r>
              <a:rPr dirty="0" sz="4400" spc="-10"/>
              <a:t>Authentication</a:t>
            </a:r>
            <a:r>
              <a:rPr dirty="0" sz="4400"/>
              <a:t>	</a:t>
            </a:r>
            <a:r>
              <a:rPr dirty="0" sz="4400" spc="-50"/>
              <a:t>&amp;</a:t>
            </a:r>
            <a:r>
              <a:rPr dirty="0" sz="4400"/>
              <a:t>	</a:t>
            </a:r>
            <a:r>
              <a:rPr dirty="0" sz="4400" spc="-10"/>
              <a:t>Security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812" y="1666989"/>
            <a:ext cx="561261" cy="56126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73112" y="2501391"/>
            <a:ext cx="3705225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JWT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Token-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based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stateless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authentication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4024" y="1666989"/>
            <a:ext cx="561261" cy="56126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441324" y="2501391"/>
            <a:ext cx="3964940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Stateless</a:t>
            </a:r>
            <a:r>
              <a:rPr dirty="0" sz="2200" spc="-114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APIs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No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server-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side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session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storage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required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5812" y="3792016"/>
            <a:ext cx="561261" cy="56126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73112" y="4626419"/>
            <a:ext cx="3347085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Password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Encryption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Bcrypt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hashing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6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storage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4024" y="3792016"/>
            <a:ext cx="561261" cy="56126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441324" y="4626419"/>
            <a:ext cx="3691890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Token</a:t>
            </a:r>
            <a:r>
              <a:rPr dirty="0" sz="2200" spc="-7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Validation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Verify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token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integrity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on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each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request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812" y="5917044"/>
            <a:ext cx="561261" cy="56126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73112" y="6751446"/>
            <a:ext cx="3470275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Secured</a:t>
            </a:r>
            <a:r>
              <a:rPr dirty="0" sz="2200" spc="-9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Endpoints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Role-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based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access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control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(RBAC)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7110">
              <a:lnSpc>
                <a:spcPct val="100000"/>
              </a:lnSpc>
              <a:spcBef>
                <a:spcPts val="100"/>
              </a:spcBef>
            </a:pPr>
            <a:r>
              <a:rPr dirty="0"/>
              <a:t>Core</a:t>
            </a:r>
            <a:r>
              <a:rPr dirty="0" spc="-55"/>
              <a:t> </a:t>
            </a:r>
            <a:r>
              <a:rPr dirty="0" spc="-10"/>
              <a:t>Functionalities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769033" y="1268260"/>
            <a:ext cx="11092815" cy="985519"/>
            <a:chOff x="1769033" y="1268260"/>
            <a:chExt cx="11092815" cy="985519"/>
          </a:xfrm>
        </p:grpSpPr>
        <p:sp>
          <p:nvSpPr>
            <p:cNvPr id="6" name="object 6" descr=""/>
            <p:cNvSpPr/>
            <p:nvPr/>
          </p:nvSpPr>
          <p:spPr>
            <a:xfrm>
              <a:off x="1780463" y="1279690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80463" y="1279690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03323" y="1302550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39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818" y="1640560"/>
              <a:ext cx="240624" cy="240626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769033" y="2344102"/>
            <a:ext cx="11092815" cy="985519"/>
            <a:chOff x="1769033" y="2344102"/>
            <a:chExt cx="11092815" cy="985519"/>
          </a:xfrm>
        </p:grpSpPr>
        <p:sp>
          <p:nvSpPr>
            <p:cNvPr id="11" name="object 11" descr=""/>
            <p:cNvSpPr/>
            <p:nvPr/>
          </p:nvSpPr>
          <p:spPr>
            <a:xfrm>
              <a:off x="1780463" y="2355532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80463" y="2355532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03323" y="2378392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39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3818" y="2716415"/>
              <a:ext cx="240624" cy="240626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769033" y="3419944"/>
            <a:ext cx="11092815" cy="985519"/>
            <a:chOff x="1769033" y="3419944"/>
            <a:chExt cx="11092815" cy="985519"/>
          </a:xfrm>
        </p:grpSpPr>
        <p:sp>
          <p:nvSpPr>
            <p:cNvPr id="16" name="object 16" descr=""/>
            <p:cNvSpPr/>
            <p:nvPr/>
          </p:nvSpPr>
          <p:spPr>
            <a:xfrm>
              <a:off x="1780463" y="3431374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780463" y="3431374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03323" y="3454234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39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3818" y="3792257"/>
              <a:ext cx="240624" cy="240626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769033" y="4495800"/>
            <a:ext cx="11092815" cy="985519"/>
            <a:chOff x="1769033" y="4495800"/>
            <a:chExt cx="11092815" cy="985519"/>
          </a:xfrm>
        </p:grpSpPr>
        <p:sp>
          <p:nvSpPr>
            <p:cNvPr id="21" name="object 21" descr=""/>
            <p:cNvSpPr/>
            <p:nvPr/>
          </p:nvSpPr>
          <p:spPr>
            <a:xfrm>
              <a:off x="1780463" y="4507229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80463" y="4507229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60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03323" y="4530090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39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818" y="4868113"/>
              <a:ext cx="240624" cy="240626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1769033" y="5571655"/>
            <a:ext cx="11092815" cy="985519"/>
            <a:chOff x="1769033" y="5571655"/>
            <a:chExt cx="11092815" cy="985519"/>
          </a:xfrm>
        </p:grpSpPr>
        <p:sp>
          <p:nvSpPr>
            <p:cNvPr id="26" name="object 26" descr=""/>
            <p:cNvSpPr/>
            <p:nvPr/>
          </p:nvSpPr>
          <p:spPr>
            <a:xfrm>
              <a:off x="1780463" y="5583085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59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80463" y="5583085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59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803323" y="5605945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40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3818" y="5943955"/>
              <a:ext cx="240624" cy="240626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769033" y="6647497"/>
            <a:ext cx="11092815" cy="985519"/>
            <a:chOff x="1769033" y="6647497"/>
            <a:chExt cx="11092815" cy="985519"/>
          </a:xfrm>
        </p:grpSpPr>
        <p:sp>
          <p:nvSpPr>
            <p:cNvPr id="31" name="object 31" descr=""/>
            <p:cNvSpPr/>
            <p:nvPr/>
          </p:nvSpPr>
          <p:spPr>
            <a:xfrm>
              <a:off x="1780463" y="6658927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59">
                  <a:moveTo>
                    <a:pt x="11002098" y="0"/>
                  </a:moveTo>
                  <a:lnTo>
                    <a:pt x="67384" y="0"/>
                  </a:lnTo>
                  <a:lnTo>
                    <a:pt x="41260" y="5330"/>
                  </a:lnTo>
                  <a:lnTo>
                    <a:pt x="19829" y="19829"/>
                  </a:lnTo>
                  <a:lnTo>
                    <a:pt x="5330" y="41260"/>
                  </a:lnTo>
                  <a:lnTo>
                    <a:pt x="0" y="67386"/>
                  </a:lnTo>
                  <a:lnTo>
                    <a:pt x="0" y="895121"/>
                  </a:lnTo>
                  <a:lnTo>
                    <a:pt x="5330" y="921239"/>
                  </a:lnTo>
                  <a:lnTo>
                    <a:pt x="19829" y="942667"/>
                  </a:lnTo>
                  <a:lnTo>
                    <a:pt x="41260" y="957164"/>
                  </a:lnTo>
                  <a:lnTo>
                    <a:pt x="67384" y="962494"/>
                  </a:lnTo>
                  <a:lnTo>
                    <a:pt x="11002098" y="962494"/>
                  </a:lnTo>
                  <a:lnTo>
                    <a:pt x="11028219" y="957164"/>
                  </a:lnTo>
                  <a:lnTo>
                    <a:pt x="11049650" y="942667"/>
                  </a:lnTo>
                  <a:lnTo>
                    <a:pt x="11064153" y="921239"/>
                  </a:lnTo>
                  <a:lnTo>
                    <a:pt x="11069485" y="895121"/>
                  </a:lnTo>
                  <a:lnTo>
                    <a:pt x="11069485" y="67386"/>
                  </a:lnTo>
                  <a:lnTo>
                    <a:pt x="11064153" y="41260"/>
                  </a:lnTo>
                  <a:lnTo>
                    <a:pt x="11049650" y="19829"/>
                  </a:lnTo>
                  <a:lnTo>
                    <a:pt x="11028219" y="5330"/>
                  </a:lnTo>
                  <a:lnTo>
                    <a:pt x="11002098" y="0"/>
                  </a:lnTo>
                  <a:close/>
                </a:path>
              </a:pathLst>
            </a:custGeom>
            <a:solidFill>
              <a:srgbClr val="080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80463" y="6658927"/>
              <a:ext cx="11069955" cy="962660"/>
            </a:xfrm>
            <a:custGeom>
              <a:avLst/>
              <a:gdLst/>
              <a:ahLst/>
              <a:cxnLst/>
              <a:rect l="l" t="t" r="r" b="b"/>
              <a:pathLst>
                <a:path w="11069955" h="962659">
                  <a:moveTo>
                    <a:pt x="0" y="67386"/>
                  </a:moveTo>
                  <a:lnTo>
                    <a:pt x="5330" y="41260"/>
                  </a:lnTo>
                  <a:lnTo>
                    <a:pt x="19829" y="19829"/>
                  </a:lnTo>
                  <a:lnTo>
                    <a:pt x="41260" y="5330"/>
                  </a:lnTo>
                  <a:lnTo>
                    <a:pt x="67384" y="0"/>
                  </a:lnTo>
                  <a:lnTo>
                    <a:pt x="11002098" y="0"/>
                  </a:lnTo>
                  <a:lnTo>
                    <a:pt x="11028219" y="5330"/>
                  </a:lnTo>
                  <a:lnTo>
                    <a:pt x="11049650" y="19829"/>
                  </a:lnTo>
                  <a:lnTo>
                    <a:pt x="11064153" y="41260"/>
                  </a:lnTo>
                  <a:lnTo>
                    <a:pt x="11069485" y="67386"/>
                  </a:lnTo>
                  <a:lnTo>
                    <a:pt x="11069485" y="895121"/>
                  </a:lnTo>
                  <a:lnTo>
                    <a:pt x="11064153" y="921239"/>
                  </a:lnTo>
                  <a:lnTo>
                    <a:pt x="11049650" y="942667"/>
                  </a:lnTo>
                  <a:lnTo>
                    <a:pt x="11028219" y="957164"/>
                  </a:lnTo>
                  <a:lnTo>
                    <a:pt x="11002098" y="962494"/>
                  </a:lnTo>
                  <a:lnTo>
                    <a:pt x="67384" y="962494"/>
                  </a:lnTo>
                  <a:lnTo>
                    <a:pt x="41260" y="957164"/>
                  </a:lnTo>
                  <a:lnTo>
                    <a:pt x="19829" y="942667"/>
                  </a:lnTo>
                  <a:lnTo>
                    <a:pt x="5330" y="921239"/>
                  </a:lnTo>
                  <a:lnTo>
                    <a:pt x="0" y="895121"/>
                  </a:lnTo>
                  <a:lnTo>
                    <a:pt x="0" y="67386"/>
                  </a:lnTo>
                  <a:close/>
                </a:path>
              </a:pathLst>
            </a:custGeom>
            <a:ln w="22860">
              <a:solidFill>
                <a:srgbClr val="4146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803323" y="6681787"/>
              <a:ext cx="641985" cy="916940"/>
            </a:xfrm>
            <a:custGeom>
              <a:avLst/>
              <a:gdLst/>
              <a:ahLst/>
              <a:cxnLst/>
              <a:rect l="l" t="t" r="r" b="b"/>
              <a:pathLst>
                <a:path w="641985" h="916940">
                  <a:moveTo>
                    <a:pt x="601680" y="0"/>
                  </a:moveTo>
                  <a:lnTo>
                    <a:pt x="39947" y="0"/>
                  </a:lnTo>
                  <a:lnTo>
                    <a:pt x="24460" y="3160"/>
                  </a:lnTo>
                  <a:lnTo>
                    <a:pt x="11755" y="11755"/>
                  </a:lnTo>
                  <a:lnTo>
                    <a:pt x="3160" y="24458"/>
                  </a:lnTo>
                  <a:lnTo>
                    <a:pt x="0" y="39941"/>
                  </a:lnTo>
                  <a:lnTo>
                    <a:pt x="0" y="876833"/>
                  </a:lnTo>
                  <a:lnTo>
                    <a:pt x="3160" y="892321"/>
                  </a:lnTo>
                  <a:lnTo>
                    <a:pt x="11755" y="905024"/>
                  </a:lnTo>
                  <a:lnTo>
                    <a:pt x="24460" y="913616"/>
                  </a:lnTo>
                  <a:lnTo>
                    <a:pt x="39947" y="916774"/>
                  </a:lnTo>
                  <a:lnTo>
                    <a:pt x="601680" y="916774"/>
                  </a:lnTo>
                  <a:lnTo>
                    <a:pt x="617167" y="913616"/>
                  </a:lnTo>
                  <a:lnTo>
                    <a:pt x="629872" y="905024"/>
                  </a:lnTo>
                  <a:lnTo>
                    <a:pt x="638468" y="892321"/>
                  </a:lnTo>
                  <a:lnTo>
                    <a:pt x="641628" y="876833"/>
                  </a:lnTo>
                  <a:lnTo>
                    <a:pt x="641628" y="39941"/>
                  </a:lnTo>
                  <a:lnTo>
                    <a:pt x="638468" y="24458"/>
                  </a:lnTo>
                  <a:lnTo>
                    <a:pt x="629872" y="11755"/>
                  </a:lnTo>
                  <a:lnTo>
                    <a:pt x="617167" y="3160"/>
                  </a:lnTo>
                  <a:lnTo>
                    <a:pt x="601680" y="0"/>
                  </a:lnTo>
                  <a:close/>
                </a:path>
              </a:pathLst>
            </a:custGeom>
            <a:solidFill>
              <a:srgbClr val="282C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3818" y="7019810"/>
              <a:ext cx="240624" cy="240626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2545600" y="1337002"/>
            <a:ext cx="4064000" cy="6049645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550" spc="-5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CE6"/>
                </a:solidFill>
                <a:latin typeface="Arial"/>
                <a:cs typeface="Arial"/>
              </a:rPr>
              <a:t>Registration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Create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new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with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auto-generated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number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550" spc="-5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E4DCE6"/>
                </a:solidFill>
                <a:latin typeface="Arial"/>
                <a:cs typeface="Arial"/>
              </a:rPr>
              <a:t>Login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JWT-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based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 authentication system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Auto</a:t>
            </a:r>
            <a:r>
              <a:rPr dirty="0" sz="1550" spc="-5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550" spc="-4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Number</a:t>
            </a:r>
            <a:r>
              <a:rPr dirty="0" sz="1550" spc="-4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CE6"/>
                </a:solidFill>
                <a:latin typeface="Arial"/>
                <a:cs typeface="Arial"/>
              </a:rPr>
              <a:t>Generation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Unique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identifier</a:t>
            </a:r>
            <a:r>
              <a:rPr dirty="0" sz="12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per</a:t>
            </a:r>
            <a:r>
              <a:rPr dirty="0" sz="12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Balance</a:t>
            </a:r>
            <a:r>
              <a:rPr dirty="0" sz="1550" spc="-8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CE6"/>
                </a:solidFill>
                <a:latin typeface="Arial"/>
                <a:cs typeface="Arial"/>
              </a:rPr>
              <a:t>Check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View</a:t>
            </a:r>
            <a:r>
              <a:rPr dirty="0" sz="12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current</a:t>
            </a:r>
            <a:r>
              <a:rPr dirty="0" sz="12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2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balance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Fund</a:t>
            </a:r>
            <a:r>
              <a:rPr dirty="0" sz="1550" spc="-4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CE6"/>
                </a:solidFill>
                <a:latin typeface="Arial"/>
                <a:cs typeface="Arial"/>
              </a:rPr>
              <a:t>Transfer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2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money</a:t>
            </a:r>
            <a:r>
              <a:rPr dirty="0" sz="12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transfer</a:t>
            </a:r>
            <a:r>
              <a:rPr dirty="0" sz="12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between</a:t>
            </a:r>
            <a:r>
              <a:rPr dirty="0" sz="12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users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b="1">
                <a:solidFill>
                  <a:srgbClr val="E4DCE6"/>
                </a:solidFill>
                <a:latin typeface="Arial"/>
                <a:cs typeface="Arial"/>
              </a:rPr>
              <a:t>Transaction</a:t>
            </a:r>
            <a:r>
              <a:rPr dirty="0" sz="1550" spc="-8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CE6"/>
                </a:solidFill>
                <a:latin typeface="Arial"/>
                <a:cs typeface="Arial"/>
              </a:rPr>
              <a:t>History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Complete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transaction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records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2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E4DCE6"/>
                </a:solidFill>
                <a:latin typeface="Arial"/>
                <a:cs typeface="Arial"/>
              </a:rPr>
              <a:t>audit</a:t>
            </a:r>
            <a:r>
              <a:rPr dirty="0" sz="12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E4DCE6"/>
                </a:solidFill>
                <a:latin typeface="Arial"/>
                <a:cs typeface="Arial"/>
              </a:rPr>
              <a:t>trail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1287297"/>
            <a:ext cx="363474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0615" algn="l"/>
              </a:tabLst>
            </a:pPr>
            <a:r>
              <a:rPr dirty="0" sz="4450" spc="-25"/>
              <a:t>API</a:t>
            </a:r>
            <a:r>
              <a:rPr dirty="0" sz="4450"/>
              <a:t>	</a:t>
            </a:r>
            <a:r>
              <a:rPr dirty="0" sz="4450" spc="-10"/>
              <a:t>Structure</a:t>
            </a:r>
            <a:endParaRPr sz="4450"/>
          </a:p>
        </p:txBody>
      </p:sp>
      <p:sp>
        <p:nvSpPr>
          <p:cNvPr id="5" name="object 5" descr=""/>
          <p:cNvSpPr txBox="1"/>
          <p:nvPr/>
        </p:nvSpPr>
        <p:spPr>
          <a:xfrm>
            <a:off x="781089" y="2403843"/>
            <a:ext cx="16554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E4DCE6"/>
                </a:solidFill>
                <a:latin typeface="Arial"/>
                <a:cs typeface="Arial"/>
              </a:rPr>
              <a:t>Base</a:t>
            </a:r>
            <a:r>
              <a:rPr dirty="0" sz="1750" spc="-6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E4DCE6"/>
                </a:solidFill>
                <a:latin typeface="Arial"/>
                <a:cs typeface="Arial"/>
              </a:rPr>
              <a:t>Endpoint: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85391" y="2334221"/>
            <a:ext cx="1019175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90">
                <a:solidFill>
                  <a:srgbClr val="E4DCE6"/>
                </a:solidFill>
                <a:latin typeface="Lucida Sans"/>
                <a:cs typeface="Lucida Sans"/>
              </a:rPr>
              <a:t>/api/user/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36689" y="2959900"/>
            <a:ext cx="2438400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10">
                <a:solidFill>
                  <a:srgbClr val="E4DCE6"/>
                </a:solidFill>
                <a:latin typeface="Lucida Sans"/>
                <a:cs typeface="Lucida Sans"/>
              </a:rPr>
              <a:t>POST</a:t>
            </a:r>
            <a:r>
              <a:rPr dirty="0" sz="1750" spc="-125">
                <a:solidFill>
                  <a:srgbClr val="E4DCE6"/>
                </a:solidFill>
                <a:latin typeface="Lucida Sans"/>
                <a:cs typeface="Lucida Sans"/>
              </a:rPr>
              <a:t> </a:t>
            </a:r>
            <a:r>
              <a:rPr dirty="0" sz="1750" spc="-60">
                <a:solidFill>
                  <a:srgbClr val="E4DCE6"/>
                </a:solidFill>
                <a:latin typeface="Lucida Sans"/>
                <a:cs typeface="Lucida Sans"/>
              </a:rPr>
              <a:t>/api/user/register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45485" y="3029521"/>
            <a:ext cx="37776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registration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creation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36689" y="3321849"/>
            <a:ext cx="2133600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10">
                <a:solidFill>
                  <a:srgbClr val="E4DCE6"/>
                </a:solidFill>
                <a:latin typeface="Lucida Sans"/>
                <a:cs typeface="Lucida Sans"/>
              </a:rPr>
              <a:t>POST</a:t>
            </a:r>
            <a:r>
              <a:rPr dirty="0" sz="1750" spc="-125">
                <a:solidFill>
                  <a:srgbClr val="E4DCE6"/>
                </a:solidFill>
                <a:latin typeface="Lucida Sans"/>
                <a:cs typeface="Lucida Sans"/>
              </a:rPr>
              <a:t> </a:t>
            </a:r>
            <a:r>
              <a:rPr dirty="0" sz="1750" spc="-80">
                <a:solidFill>
                  <a:srgbClr val="E4DCE6"/>
                </a:solidFill>
                <a:latin typeface="Lucida Sans"/>
                <a:cs typeface="Lucida Sans"/>
              </a:rPr>
              <a:t>/api/user/login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57043" y="3391471"/>
            <a:ext cx="41001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Authentication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JWT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token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generation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36689" y="3683799"/>
            <a:ext cx="2463800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10">
                <a:solidFill>
                  <a:srgbClr val="E4DCE6"/>
                </a:solidFill>
                <a:latin typeface="Lucida Sans"/>
                <a:cs typeface="Lucida Sans"/>
              </a:rPr>
              <a:t>POST</a:t>
            </a:r>
            <a:r>
              <a:rPr dirty="0" sz="1750" spc="-125">
                <a:solidFill>
                  <a:srgbClr val="E4DCE6"/>
                </a:solidFill>
                <a:latin typeface="Lucida Sans"/>
                <a:cs typeface="Lucida Sans"/>
              </a:rPr>
              <a:t> </a:t>
            </a:r>
            <a:r>
              <a:rPr dirty="0" sz="1750" spc="-60">
                <a:solidFill>
                  <a:srgbClr val="E4DCE6"/>
                </a:solidFill>
                <a:latin typeface="Lucida Sans"/>
                <a:cs typeface="Lucida Sans"/>
              </a:rPr>
              <a:t>/api/user/transfer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78150" y="3753421"/>
            <a:ext cx="38900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fund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transfer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between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accounts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36689" y="4045749"/>
            <a:ext cx="2291715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55">
                <a:solidFill>
                  <a:srgbClr val="E4DCE6"/>
                </a:solidFill>
                <a:latin typeface="Lucida Sans"/>
                <a:cs typeface="Lucida Sans"/>
              </a:rPr>
              <a:t>GET</a:t>
            </a:r>
            <a:r>
              <a:rPr dirty="0" sz="1750" spc="-80">
                <a:solidFill>
                  <a:srgbClr val="E4DCE6"/>
                </a:solidFill>
                <a:latin typeface="Lucida Sans"/>
                <a:cs typeface="Lucida Sans"/>
              </a:rPr>
              <a:t> </a:t>
            </a:r>
            <a:r>
              <a:rPr dirty="0" sz="1750" spc="-65">
                <a:solidFill>
                  <a:srgbClr val="E4DCE6"/>
                </a:solidFill>
                <a:latin typeface="Lucida Sans"/>
                <a:cs typeface="Lucida Sans"/>
              </a:rPr>
              <a:t>/api/user/balance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15259" y="4115371"/>
            <a:ext cx="32842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Retrieve</a:t>
            </a:r>
            <a:r>
              <a:rPr dirty="0" sz="1750" spc="-9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current</a:t>
            </a:r>
            <a:r>
              <a:rPr dirty="0" sz="1750" spc="-9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1750" spc="-9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balance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81089" y="2934271"/>
            <a:ext cx="109220" cy="183515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750" spc="-509">
                <a:solidFill>
                  <a:srgbClr val="E4DCE6"/>
                </a:solidFill>
                <a:latin typeface="Lucida Sans"/>
                <a:cs typeface="Lucida Sans"/>
              </a:rPr>
              <a:t>•</a:t>
            </a:r>
            <a:endParaRPr sz="17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50" spc="-509">
                <a:solidFill>
                  <a:srgbClr val="E4DCE6"/>
                </a:solidFill>
                <a:latin typeface="Lucida Sans"/>
                <a:cs typeface="Lucida Sans"/>
              </a:rPr>
              <a:t>•</a:t>
            </a:r>
            <a:endParaRPr sz="17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50" spc="-509">
                <a:solidFill>
                  <a:srgbClr val="E4DCE6"/>
                </a:solidFill>
                <a:latin typeface="Lucida Sans"/>
                <a:cs typeface="Lucida Sans"/>
              </a:rPr>
              <a:t>•</a:t>
            </a:r>
            <a:endParaRPr sz="17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50" spc="-509">
                <a:solidFill>
                  <a:srgbClr val="E4DCE6"/>
                </a:solidFill>
                <a:latin typeface="Lucida Sans"/>
                <a:cs typeface="Lucida Sans"/>
              </a:rPr>
              <a:t>•</a:t>
            </a:r>
            <a:endParaRPr sz="17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50" spc="-509">
                <a:solidFill>
                  <a:srgbClr val="E4DCE6"/>
                </a:solidFill>
                <a:latin typeface="Lucida Sans"/>
                <a:cs typeface="Lucida Sans"/>
              </a:rPr>
              <a:t>•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36689" y="4407699"/>
            <a:ext cx="2760980" cy="361950"/>
          </a:xfrm>
          <a:prstGeom prst="rect">
            <a:avLst/>
          </a:prstGeom>
          <a:solidFill>
            <a:srgbClr val="151B4B"/>
          </a:solidFill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750" spc="-55">
                <a:solidFill>
                  <a:srgbClr val="E4DCE6"/>
                </a:solidFill>
                <a:latin typeface="Lucida Sans"/>
                <a:cs typeface="Lucida Sans"/>
              </a:rPr>
              <a:t>GET</a:t>
            </a:r>
            <a:r>
              <a:rPr dirty="0" sz="1750" spc="-80">
                <a:solidFill>
                  <a:srgbClr val="E4DCE6"/>
                </a:solidFill>
                <a:latin typeface="Lucida Sans"/>
                <a:cs typeface="Lucida Sans"/>
              </a:rPr>
              <a:t> </a:t>
            </a:r>
            <a:r>
              <a:rPr dirty="0" sz="1750" spc="-60">
                <a:solidFill>
                  <a:srgbClr val="E4DCE6"/>
                </a:solidFill>
                <a:latin typeface="Lucida Sans"/>
                <a:cs typeface="Lucida Sans"/>
              </a:rPr>
              <a:t>/api/user/transactions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84715" y="4477321"/>
            <a:ext cx="34074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Fetch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complete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transaction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history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1366837"/>
            <a:ext cx="457644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0335" algn="l"/>
              </a:tabLst>
            </a:pPr>
            <a:r>
              <a:rPr dirty="0" sz="4450" spc="-10"/>
              <a:t>Database</a:t>
            </a:r>
            <a:r>
              <a:rPr dirty="0" sz="4450"/>
              <a:t>	</a:t>
            </a:r>
            <a:r>
              <a:rPr dirty="0" sz="4450" spc="-10"/>
              <a:t>Design</a:t>
            </a:r>
            <a:endParaRPr sz="445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413749"/>
            <a:ext cx="680441" cy="6804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1089" y="3373043"/>
            <a:ext cx="356870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Users</a:t>
            </a:r>
            <a:r>
              <a:rPr dirty="0" sz="2200" spc="-3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Table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Stores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credentials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account information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5892" y="2413749"/>
            <a:ext cx="680441" cy="6804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223192" y="3373043"/>
            <a:ext cx="327342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Transactions</a:t>
            </a:r>
            <a:r>
              <a:rPr dirty="0" sz="2200" spc="-5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Table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Records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all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financial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transactions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7996" y="2413749"/>
            <a:ext cx="680441" cy="6804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665296" y="3373043"/>
            <a:ext cx="398907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1">
                <a:solidFill>
                  <a:srgbClr val="E4DCE6"/>
                </a:solidFill>
                <a:latin typeface="Arial"/>
                <a:cs typeface="Arial"/>
              </a:rPr>
              <a:t>One-</a:t>
            </a:r>
            <a:r>
              <a:rPr dirty="0" sz="2200" spc="-20" b="1">
                <a:solidFill>
                  <a:srgbClr val="E4DCE6"/>
                </a:solidFill>
                <a:latin typeface="Arial"/>
                <a:cs typeface="Arial"/>
              </a:rPr>
              <a:t>to-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Many</a:t>
            </a:r>
            <a:r>
              <a:rPr dirty="0" sz="2200" spc="-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Mapping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One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can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have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multiple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transactions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789" y="5047538"/>
            <a:ext cx="680441" cy="68044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81089" y="6006833"/>
            <a:ext cx="339534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Unique</a:t>
            </a:r>
            <a:r>
              <a:rPr dirty="0" sz="2200" spc="-9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r>
              <a:rPr dirty="0" sz="2200" spc="-9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Number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Primary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identifier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each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account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5892" y="5047538"/>
            <a:ext cx="680441" cy="680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223192" y="6006833"/>
            <a:ext cx="297370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Foreign</a:t>
            </a:r>
            <a:r>
              <a:rPr dirty="0" sz="2200" spc="-6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Key</a:t>
            </a:r>
            <a:r>
              <a:rPr dirty="0" sz="2200" spc="-5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Relations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Maintains</a:t>
            </a:r>
            <a:r>
              <a:rPr dirty="0" sz="1750" spc="-10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referential</a:t>
            </a:r>
            <a:r>
              <a:rPr dirty="0" sz="1750" spc="-10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integrity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80E3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822478"/>
            <a:ext cx="680275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6200" algn="l"/>
              </a:tabLst>
            </a:pPr>
            <a:r>
              <a:rPr dirty="0" sz="4450" spc="-10"/>
              <a:t>Frontend</a:t>
            </a:r>
            <a:r>
              <a:rPr dirty="0" sz="4450"/>
              <a:t>	</a:t>
            </a:r>
            <a:r>
              <a:rPr dirty="0" sz="4450" spc="-10"/>
              <a:t>Implementation</a:t>
            </a:r>
            <a:endParaRPr sz="445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1869401"/>
            <a:ext cx="680441" cy="6804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1089" y="2828696"/>
            <a:ext cx="393763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Responsive</a:t>
            </a:r>
            <a:r>
              <a:rPr dirty="0" sz="2200" spc="-8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UI</a:t>
            </a:r>
            <a:r>
              <a:rPr dirty="0" sz="2200" spc="-7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Mobile-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first,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adaptive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layouts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4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optimal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viewing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across</a:t>
            </a:r>
            <a:r>
              <a:rPr dirty="0" sz="1750" spc="-7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devices.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5892" y="1869401"/>
            <a:ext cx="680441" cy="6804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223192" y="2828696"/>
            <a:ext cx="405130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JavaScript</a:t>
            </a:r>
            <a:r>
              <a:rPr dirty="0" sz="2200" spc="-9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Fetch</a:t>
            </a:r>
            <a:r>
              <a:rPr dirty="0" sz="2200" spc="-9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E4DCE6"/>
                </a:solidFill>
                <a:latin typeface="Arial"/>
                <a:cs typeface="Arial"/>
              </a:rPr>
              <a:t>API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Efficient</a:t>
            </a:r>
            <a:r>
              <a:rPr dirty="0" sz="1750" spc="-8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handling</a:t>
            </a:r>
            <a:r>
              <a:rPr dirty="0" sz="1750" spc="-7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of</a:t>
            </a:r>
            <a:r>
              <a:rPr dirty="0" sz="1750" spc="-7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asynchronous</a:t>
            </a:r>
            <a:r>
              <a:rPr dirty="0" sz="1750" spc="-8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HTTP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requests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seamless</a:t>
            </a:r>
            <a:r>
              <a:rPr dirty="0" sz="1750" spc="-6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data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flow.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7996" y="1869401"/>
            <a:ext cx="680441" cy="6804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665296" y="2828696"/>
            <a:ext cx="361759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JWT</a:t>
            </a:r>
            <a:r>
              <a:rPr dirty="0" sz="2200" spc="-40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in</a:t>
            </a:r>
            <a:r>
              <a:rPr dirty="0" sz="2200" spc="-3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Local</a:t>
            </a:r>
            <a:r>
              <a:rPr dirty="0" sz="2200" spc="-3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Storage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Secure</a:t>
            </a:r>
            <a:r>
              <a:rPr dirty="0" sz="17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persistence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of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authentication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tokens</a:t>
            </a:r>
            <a:r>
              <a:rPr dirty="0" sz="1750" spc="-4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user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sessions.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789" y="4866081"/>
            <a:ext cx="680441" cy="68044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81089" y="5825375"/>
            <a:ext cx="334708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Dashboard</a:t>
            </a:r>
            <a:r>
              <a:rPr dirty="0" sz="2200" spc="-14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Interface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Intuitive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user-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friendly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banking dashboard</a:t>
            </a:r>
            <a:r>
              <a:rPr dirty="0" sz="1750" spc="-3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easy</a:t>
            </a:r>
            <a:r>
              <a:rPr dirty="0" sz="1750" spc="-3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navigation.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5892" y="4866081"/>
            <a:ext cx="680441" cy="680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223192" y="5825375"/>
            <a:ext cx="3780154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E4DCE6"/>
                </a:solidFill>
                <a:latin typeface="Arial"/>
                <a:cs typeface="Arial"/>
              </a:rPr>
              <a:t>Form</a:t>
            </a:r>
            <a:r>
              <a:rPr dirty="0" sz="2200" spc="-35" b="1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4DCE6"/>
                </a:solidFill>
                <a:latin typeface="Arial"/>
                <a:cs typeface="Arial"/>
              </a:rPr>
              <a:t>Validation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Client-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side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input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validation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E4DCE6"/>
                </a:solidFill>
                <a:latin typeface="Arial"/>
                <a:cs typeface="Arial"/>
              </a:rPr>
              <a:t>and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comprehensive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error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handling</a:t>
            </a:r>
            <a:r>
              <a:rPr dirty="0" sz="1750" spc="-55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E4DCE6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E4DCE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E4DCE6"/>
                </a:solidFill>
                <a:latin typeface="Arial"/>
                <a:cs typeface="Arial"/>
              </a:rPr>
              <a:t>data </a:t>
            </a:r>
            <a:r>
              <a:rPr dirty="0" sz="1750" spc="-10">
                <a:solidFill>
                  <a:srgbClr val="E4DCE6"/>
                </a:solidFill>
                <a:latin typeface="Arial"/>
                <a:cs typeface="Arial"/>
              </a:rPr>
              <a:t>integrity.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2026-02-22T15:23:57Z</dcterms:created>
  <dcterms:modified xsi:type="dcterms:W3CDTF">2026-02-22T15:23:57Z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2026-02-22T00:00:00Z</vt:filetime>
  </property>
  <property fmtid="{D5CDD505-2E9C-101B-9397-08002B2CF9AE}" pid="3" name="LastSaved">
    <vt:filetime>2026-02-22T00:00:00Z</vt:filetime>
  </property>
  <property fmtid="{D5CDD505-2E9C-101B-9397-08002B2CF9AE}" pid="4" name="Producer">
    <vt:lpwstr>3-Heights(TM) PDF Security Shell 4.8.25.2 (http://www.pdf-tools.com)</vt:lpwstr>
  </property>
</Properties>
</file>